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78" r:id="rId4"/>
    <p:sldId id="257" r:id="rId5"/>
    <p:sldId id="275" r:id="rId6"/>
    <p:sldId id="262" r:id="rId7"/>
    <p:sldId id="290" r:id="rId8"/>
    <p:sldId id="279" r:id="rId9"/>
    <p:sldId id="292" r:id="rId10"/>
    <p:sldId id="295" r:id="rId11"/>
    <p:sldId id="293" r:id="rId12"/>
    <p:sldId id="294" r:id="rId13"/>
    <p:sldId id="296" r:id="rId14"/>
    <p:sldId id="288" r:id="rId15"/>
    <p:sldId id="274" r:id="rId16"/>
    <p:sldId id="280" r:id="rId17"/>
    <p:sldId id="284" r:id="rId18"/>
    <p:sldId id="263" r:id="rId19"/>
    <p:sldId id="273" r:id="rId20"/>
    <p:sldId id="281" r:id="rId21"/>
    <p:sldId id="289" r:id="rId22"/>
    <p:sldId id="286" r:id="rId23"/>
    <p:sldId id="285" r:id="rId24"/>
    <p:sldId id="287" r:id="rId25"/>
    <p:sldId id="29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0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B167-1050-B54D-9AC6-6DF2DDE98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/>
          <a:lstStyle/>
          <a:p>
            <a:r>
              <a:rPr lang="en-US" dirty="0"/>
              <a:t>Farmers for Climate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02309-DC69-B34C-9501-732C4A5F84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Verity Morgan-Schmidt, CEO</a:t>
            </a:r>
          </a:p>
        </p:txBody>
      </p:sp>
      <p:pic>
        <p:nvPicPr>
          <p:cNvPr id="1028" name="Picture 4" descr="Image result for farmers for climate action logo">
            <a:extLst>
              <a:ext uri="{FF2B5EF4-FFF2-40B4-BE49-F238E27FC236}">
                <a16:creationId xmlns:a16="http://schemas.microsoft.com/office/drawing/2014/main" id="{AB4D7D57-0A8D-F34C-8E61-04BFB7A0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88" y="374650"/>
            <a:ext cx="1422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A8C85AC-1613-5943-B54C-4F651825D937}"/>
              </a:ext>
            </a:extLst>
          </p:cNvPr>
          <p:cNvSpPr txBox="1">
            <a:spLocks/>
          </p:cNvSpPr>
          <p:nvPr/>
        </p:nvSpPr>
        <p:spPr>
          <a:xfrm>
            <a:off x="3355992" y="5126642"/>
            <a:ext cx="8637072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</a:t>
            </a:r>
            <a:r>
              <a:rPr lang="en-US" dirty="0" err="1"/>
              <a:t>farmingforever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63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0866-3C5C-1047-90FB-21674D25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C911-EB88-8C46-8FCA-B9DA09A9E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Rising sea levels – increasing impact of storm surges</a:t>
            </a:r>
          </a:p>
          <a:p>
            <a:r>
              <a:rPr lang="en-US" dirty="0"/>
              <a:t>Coastal erosion</a:t>
            </a:r>
          </a:p>
          <a:p>
            <a:r>
              <a:rPr lang="en-US" dirty="0"/>
              <a:t>Changing rainfall patterns (declining in SW Australia)</a:t>
            </a:r>
          </a:p>
          <a:p>
            <a:r>
              <a:rPr lang="en-US" dirty="0"/>
              <a:t>Increasing frequency and severity of drought conditions </a:t>
            </a:r>
          </a:p>
          <a:p>
            <a:r>
              <a:rPr lang="en-US" dirty="0"/>
              <a:t>Increasing heat stress for plants and animals </a:t>
            </a:r>
          </a:p>
          <a:p>
            <a:r>
              <a:rPr lang="en-US" dirty="0"/>
              <a:t>Reduced livestock, plant and forestry productivity</a:t>
            </a:r>
          </a:p>
          <a:p>
            <a:r>
              <a:rPr lang="en-US" dirty="0"/>
              <a:t>Increasing bushfire risk</a:t>
            </a:r>
          </a:p>
        </p:txBody>
      </p:sp>
    </p:spTree>
    <p:extLst>
      <p:ext uri="{BB962C8B-B14F-4D97-AF65-F5344CB8AC3E}">
        <p14:creationId xmlns:p14="http://schemas.microsoft.com/office/powerpoint/2010/main" val="222251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4F203-2F7B-0346-B085-1991DED9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rainfall zones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A6F846-173B-5340-9788-5BE3BC5FA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0851" y="1954658"/>
            <a:ext cx="3720650" cy="3600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EA138-B510-0A44-BF39-9FBF2F63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213" y="2065546"/>
            <a:ext cx="3913184" cy="34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6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13DB-3B06-804B-B766-108836E0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wheat yields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D18AB-6782-554A-A4A1-E50A5FCF8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A3918-AD1A-1148-8F10-5B9BA2F1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1916924"/>
            <a:ext cx="6619875" cy="36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0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B9F07-AE96-8040-8426-0186781D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heading in the right direction?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B848C1-E1C5-B24F-B1CB-F80D6D82B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876" y="2087562"/>
            <a:ext cx="4216224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3686-C07C-C844-B651-B4498ECF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DAC6D-EDE1-3A49-AE85-05F1EBE81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FB1DB-C14B-0F45-9BE7-9658E8C40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03221" y="564145"/>
            <a:ext cx="37719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8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6F8C-9518-944F-A80E-01EEEF89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farmers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E599DB-DCA0-C14D-A099-1C2E06F4D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6514" y="2300159"/>
            <a:ext cx="3870747" cy="3449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EBDE7-2439-9540-AB61-5E615649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8" y="1418390"/>
            <a:ext cx="4827586" cy="2606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D8F04-3CA2-9341-A409-7655A0302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311" y="455207"/>
            <a:ext cx="2173509" cy="279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2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41E5-EE9A-2940-88FD-8BA75C32E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Smart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FECF-AE79-5441-B391-D636005E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Climate Smart Agriculture Masterclass (Victoria) </a:t>
            </a:r>
          </a:p>
          <a:p>
            <a:r>
              <a:rPr lang="en-US" dirty="0"/>
              <a:t>Climate &amp; Energy Literacy Workshops &amp; Webinars </a:t>
            </a:r>
          </a:p>
          <a:p>
            <a:r>
              <a:rPr lang="en-US" dirty="0"/>
              <a:t>National Strategy on Climate Change &amp; Agriculture</a:t>
            </a:r>
          </a:p>
          <a:p>
            <a:r>
              <a:rPr lang="en-US" dirty="0"/>
              <a:t>Linking production with policy – pulling the puzzle together </a:t>
            </a:r>
          </a:p>
        </p:txBody>
      </p:sp>
    </p:spTree>
    <p:extLst>
      <p:ext uri="{BB962C8B-B14F-4D97-AF65-F5344CB8AC3E}">
        <p14:creationId xmlns:p14="http://schemas.microsoft.com/office/powerpoint/2010/main" val="67916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2A85-1CC4-224B-85C6-459F64AD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79FA36-E03C-094B-BC3C-06F092EE049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9623" y="1972582"/>
            <a:ext cx="5187186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57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E3C-A23A-224B-BC88-FED88571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strategy on climate change and agriculture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BE628-A774-B142-B280-715785D40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sz="2500" dirty="0"/>
              <a:t>Comprehensive </a:t>
            </a:r>
            <a:r>
              <a:rPr lang="en-AU" sz="2500" b="1" dirty="0"/>
              <a:t>research on the direct and indirect risks climate change poses to Australian agri-food systems</a:t>
            </a:r>
            <a:r>
              <a:rPr lang="en-AU" sz="2500" dirty="0"/>
              <a:t>, including risks to primary production, biosecurity, food processing, food safety, farmer health, key infrastructure, equity, animal welfare, export markets, and farm inputs;</a:t>
            </a:r>
          </a:p>
          <a:p>
            <a:r>
              <a:rPr lang="en-AU" sz="2500" dirty="0"/>
              <a:t>Short-, medium-, and long-term targets for </a:t>
            </a:r>
            <a:r>
              <a:rPr lang="en-AU" sz="2500" b="1" dirty="0"/>
              <a:t>adapting Aussie farming to climate change</a:t>
            </a:r>
            <a:r>
              <a:rPr lang="en-AU" sz="2500" dirty="0"/>
              <a:t> </a:t>
            </a:r>
            <a:r>
              <a:rPr lang="en-AU" sz="2500" b="1" dirty="0"/>
              <a:t>including a ‘just transition’ for regions that will struggle to maintain viability</a:t>
            </a:r>
            <a:endParaRPr lang="en-AU" sz="2500" dirty="0"/>
          </a:p>
          <a:p>
            <a:r>
              <a:rPr lang="en-AU" sz="2500" dirty="0"/>
              <a:t>Support for farmers to transition to </a:t>
            </a:r>
            <a:r>
              <a:rPr lang="en-AU" sz="2500" b="1" dirty="0"/>
              <a:t>‘climate-smart’ agricultural practices</a:t>
            </a:r>
            <a:r>
              <a:rPr lang="en-AU" sz="2500" dirty="0"/>
              <a:t> that build resilience and reduce emissions, including funding for research, development, education, training and extension in this area;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79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A8D61-F4DF-2F4F-B6CF-31AE02A2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strategy on climate change and agriculture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F45CF-2248-0648-8115-8034BD495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A long-term plan to </a:t>
            </a:r>
            <a:r>
              <a:rPr lang="en-AU" b="1" dirty="0"/>
              <a:t>promote clean energy</a:t>
            </a:r>
            <a:r>
              <a:rPr lang="en-AU" dirty="0"/>
              <a:t> in farming communities, including community-owned renewables projects that can provide sustainable, alternative income for farmers during drought;</a:t>
            </a:r>
          </a:p>
          <a:p>
            <a:r>
              <a:rPr lang="en-AU" dirty="0"/>
              <a:t>A strong commitment to </a:t>
            </a:r>
            <a:r>
              <a:rPr lang="en-AU" b="1" dirty="0"/>
              <a:t>reduce emissions across all sectors of the economy,</a:t>
            </a:r>
            <a:r>
              <a:rPr lang="en-AU" dirty="0"/>
              <a:t> in a way that maximises benefits to farmers and rural communities, and investigating all options for supporting farmers to </a:t>
            </a:r>
            <a:r>
              <a:rPr lang="en-AU" b="1" dirty="0"/>
              <a:t>capture and maintain carbon in our soils and vegetation;</a:t>
            </a:r>
            <a:endParaRPr lang="en-AU" dirty="0"/>
          </a:p>
          <a:p>
            <a:r>
              <a:rPr lang="en-AU" dirty="0"/>
              <a:t>A commitment to </a:t>
            </a:r>
            <a:r>
              <a:rPr lang="en-AU" b="1" dirty="0"/>
              <a:t>stopping new coal and gas mines. </a:t>
            </a:r>
            <a:r>
              <a:rPr lang="en-AU" dirty="0"/>
              <a:t>Fossil fuel mines use water that we as farmers desperately need, and make climate change worse.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06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F52C-654B-4A4B-B949-0FF8AB63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15F358-9407-C349-8297-33235BE86A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408" y="2016125"/>
            <a:ext cx="521950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1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8132-07BD-974A-8911-AA86BD381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energy transition </a:t>
            </a:r>
          </a:p>
        </p:txBody>
      </p:sp>
      <p:pic>
        <p:nvPicPr>
          <p:cNvPr id="4" name="Google Shape;90;p17">
            <a:extLst>
              <a:ext uri="{FF2B5EF4-FFF2-40B4-BE49-F238E27FC236}">
                <a16:creationId xmlns:a16="http://schemas.microsoft.com/office/drawing/2014/main" id="{E265F987-2656-C143-865E-F5CBF7793AE1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004457" y="2253343"/>
            <a:ext cx="6660296" cy="3212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49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00D6-F72F-3441-96E0-32800964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679E2-9EEF-334D-B0E8-52FD8B8B0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17;p20">
            <a:extLst>
              <a:ext uri="{FF2B5EF4-FFF2-40B4-BE49-F238E27FC236}">
                <a16:creationId xmlns:a16="http://schemas.microsoft.com/office/drawing/2014/main" id="{2251C3A9-33F7-A445-A41C-8C5574B9577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1240648">
            <a:off x="717452" y="697743"/>
            <a:ext cx="5827050" cy="195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5;p20">
            <a:extLst>
              <a:ext uri="{FF2B5EF4-FFF2-40B4-BE49-F238E27FC236}">
                <a16:creationId xmlns:a16="http://schemas.microsoft.com/office/drawing/2014/main" id="{D86DA07A-AACD-9944-8CF5-E5F3EDE761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9163" y="399078"/>
            <a:ext cx="3846407" cy="289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6;p20">
            <a:extLst>
              <a:ext uri="{FF2B5EF4-FFF2-40B4-BE49-F238E27FC236}">
                <a16:creationId xmlns:a16="http://schemas.microsoft.com/office/drawing/2014/main" id="{EE9E69D6-1157-8844-AD55-67C27B422C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38144">
            <a:off x="2756993" y="3506025"/>
            <a:ext cx="6280761" cy="1745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186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F415-6804-2A47-8BEE-26501BA4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0F32F-BF22-B541-BD20-CF9A36513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101;p18">
            <a:extLst>
              <a:ext uri="{FF2B5EF4-FFF2-40B4-BE49-F238E27FC236}">
                <a16:creationId xmlns:a16="http://schemas.microsoft.com/office/drawing/2014/main" id="{7DB7150B-59CB-CB4B-B6BA-BB7B6629A4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1579" y="410751"/>
            <a:ext cx="4509749" cy="24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0;p18">
            <a:extLst>
              <a:ext uri="{FF2B5EF4-FFF2-40B4-BE49-F238E27FC236}">
                <a16:creationId xmlns:a16="http://schemas.microsoft.com/office/drawing/2014/main" id="{3FF16C2C-75DE-4D45-8871-3D578FAF9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4849" y="2552322"/>
            <a:ext cx="4315845" cy="2805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45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005B-4243-3243-B301-9F5CDC98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Australia </a:t>
            </a:r>
            <a:br>
              <a:rPr lang="en-US" dirty="0"/>
            </a:br>
            <a:r>
              <a:rPr lang="en-US" dirty="0"/>
              <a:t>champions for climate action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77A68C-940F-E84D-8A57-89B877651EE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3647" y="2092325"/>
            <a:ext cx="3284686" cy="3449638"/>
          </a:xfrm>
          <a:prstGeom prst="rect">
            <a:avLst/>
          </a:prstGeom>
        </p:spPr>
      </p:pic>
      <p:pic>
        <p:nvPicPr>
          <p:cNvPr id="5" name="Google Shape;124;p21">
            <a:extLst>
              <a:ext uri="{FF2B5EF4-FFF2-40B4-BE49-F238E27FC236}">
                <a16:creationId xmlns:a16="http://schemas.microsoft.com/office/drawing/2014/main" id="{692EBE0F-FF72-264A-9AA2-B979EC98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6167" y="2876096"/>
            <a:ext cx="4085605" cy="1128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678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91F6-93C1-AB42-8475-48448688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271AB-43A1-134E-9B52-61449E5B2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99;p18">
            <a:extLst>
              <a:ext uri="{FF2B5EF4-FFF2-40B4-BE49-F238E27FC236}">
                <a16:creationId xmlns:a16="http://schemas.microsoft.com/office/drawing/2014/main" id="{1BDDB879-2D20-1D49-A749-2DF35A5F1E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8742" y="2015732"/>
            <a:ext cx="5230215" cy="3291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516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7306-4E70-6B45-BC2E-9E0507C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1BAB3-33FF-F74C-8CC5-0B95341E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informed – understand the climate drivers and changing risks (</a:t>
            </a:r>
            <a:r>
              <a:rPr lang="en-US" dirty="0" err="1"/>
              <a:t>CliMate</a:t>
            </a:r>
            <a:r>
              <a:rPr lang="en-US" dirty="0"/>
              <a:t> &amp; Climate Kelpie) </a:t>
            </a:r>
          </a:p>
          <a:p>
            <a:r>
              <a:rPr lang="en-US" dirty="0"/>
              <a:t>Take action on farm: through improved efficiencies, proactive risk management planning, integrating carbon sequestration and alternative energy technologies </a:t>
            </a:r>
          </a:p>
          <a:p>
            <a:r>
              <a:rPr lang="en-US" dirty="0"/>
              <a:t>Spark the conversation: support your local </a:t>
            </a:r>
            <a:r>
              <a:rPr lang="en-US" dirty="0" err="1"/>
              <a:t>Landcare</a:t>
            </a:r>
            <a:r>
              <a:rPr lang="en-US" dirty="0"/>
              <a:t> / NRM / production group / farm representative body to show leadership on climate issues.</a:t>
            </a:r>
          </a:p>
          <a:p>
            <a:r>
              <a:rPr lang="en-US" dirty="0"/>
              <a:t>Demand leadership, integrity and vision from elected representatives: our future is in our hands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24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8C5236-CF11-9D45-BF17-61EF3282CB1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978" y="2016125"/>
            <a:ext cx="521636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0608-8B3B-CC47-BD29-0C892B10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63C93-5BAF-A24E-A841-14F7ECB5C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https://lh4.googleusercontent.com/At8S1xFWSpdrzt9GAwNl6YVAaZ13NW74cmtPxDO5Lt1Bx2-h9Y3YXyx62t0Iac7qM7sQLienL8bgxVRzTVGhplCSoj4cDl_aRLmDtRoW9R5Sc0SnvR_SxDsFGtZ_BBaHfwCFCCtfID99eDazvg">
            <a:extLst>
              <a:ext uri="{FF2B5EF4-FFF2-40B4-BE49-F238E27FC236}">
                <a16:creationId xmlns:a16="http://schemas.microsoft.com/office/drawing/2014/main" id="{334E4EE8-8D59-4A46-B05F-F2477BCC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74" y="329974"/>
            <a:ext cx="402418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5BF8C6-528D-5346-905B-C401E859D516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 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0C0ECE-BCBD-6B4A-907D-E1D7C0673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80" y="2174138"/>
            <a:ext cx="5173954" cy="287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FF2E-6112-5549-B3A3-698304B5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vision: 	farming forever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86B1-739B-354A-9B87-DFA611E2D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Farmers for Climate Action is an inclusive movement of farmers, </a:t>
            </a:r>
            <a:r>
              <a:rPr lang="en-US" dirty="0" err="1"/>
              <a:t>graziers</a:t>
            </a:r>
            <a:r>
              <a:rPr lang="en-US" dirty="0"/>
              <a:t> and agricultural industry leaders committed to putting those on the front line of climate change front and </a:t>
            </a:r>
            <a:r>
              <a:rPr lang="en-US" dirty="0" err="1"/>
              <a:t>centre</a:t>
            </a:r>
            <a:r>
              <a:rPr lang="en-US" dirty="0"/>
              <a:t> in creating solutions.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3,000+ farmers across Australia </a:t>
            </a:r>
          </a:p>
          <a:p>
            <a:pPr marL="0" indent="0" algn="ctr">
              <a:buNone/>
            </a:pPr>
            <a:r>
              <a:rPr lang="en-US" i="1" dirty="0"/>
              <a:t>25,000+ supporter base across Australia </a:t>
            </a:r>
          </a:p>
          <a:p>
            <a:pPr marL="0" indent="0" algn="ctr">
              <a:buNone/>
            </a:pPr>
            <a:r>
              <a:rPr lang="en-US" i="1" dirty="0"/>
              <a:t>Media reach (last 30 days) – 3.3m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2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57F7-0A3E-944E-A4BB-EC3E349C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committed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02D30-9075-3242-8ED8-BCFD318C5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farmers to build climate, energy and political literacy and adaptive capacity </a:t>
            </a:r>
          </a:p>
          <a:p>
            <a:r>
              <a:rPr lang="en-US" dirty="0"/>
              <a:t>Keeping agriculture on ‘the front foot’ and working with the agricultural sector to put those on the front line of impacts – front and </a:t>
            </a:r>
            <a:r>
              <a:rPr lang="en-US" dirty="0" err="1"/>
              <a:t>centre</a:t>
            </a:r>
            <a:r>
              <a:rPr lang="en-US" dirty="0"/>
              <a:t> in solutions</a:t>
            </a:r>
          </a:p>
          <a:p>
            <a:r>
              <a:rPr lang="en-US" dirty="0"/>
              <a:t>A strictly non-partisan approach; working with all sides of politics to advance robust, evidence based climate and energy policy.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5B75-64E9-5742-9352-A0DBC1C9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EFAB3-9F6E-A147-B0F4-48FB25BD9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1. Increase the uptake of climate smart agriculture across the agriculture sector. </a:t>
            </a:r>
          </a:p>
          <a:p>
            <a:pPr lvl="1"/>
            <a:r>
              <a:rPr lang="en-US" dirty="0"/>
              <a:t>Sustainably increasing agricultural productivity and profitability</a:t>
            </a:r>
          </a:p>
          <a:p>
            <a:pPr lvl="1"/>
            <a:r>
              <a:rPr lang="en-US" dirty="0"/>
              <a:t>Adapting and building resilience to climate change </a:t>
            </a:r>
          </a:p>
          <a:p>
            <a:pPr lvl="1"/>
            <a:r>
              <a:rPr lang="en-US" dirty="0"/>
              <a:t>Reducing and removing greenhouse gas emissions. </a:t>
            </a:r>
          </a:p>
          <a:p>
            <a:r>
              <a:rPr lang="en-US" dirty="0"/>
              <a:t>2. </a:t>
            </a:r>
            <a:r>
              <a:rPr lang="en-US" dirty="0" err="1"/>
              <a:t>Mobilising</a:t>
            </a:r>
            <a:r>
              <a:rPr lang="en-US" dirty="0"/>
              <a:t> farmers to lead the clean energy transition – driving the benefits to rural and regional Australia</a:t>
            </a:r>
          </a:p>
          <a:p>
            <a:r>
              <a:rPr lang="en-US" dirty="0"/>
              <a:t>3. Empowering the agriculture sector and rural Australia to advance climate action. 	</a:t>
            </a:r>
          </a:p>
          <a:p>
            <a:pPr lvl="1"/>
            <a:r>
              <a:rPr lang="en-US" dirty="0"/>
              <a:t>Building farmers and </a:t>
            </a:r>
            <a:r>
              <a:rPr lang="en-US" dirty="0" err="1"/>
              <a:t>graziers</a:t>
            </a:r>
            <a:r>
              <a:rPr lang="en-US" dirty="0"/>
              <a:t> voices as leading voices in the national debate on climate and energy</a:t>
            </a:r>
          </a:p>
        </p:txBody>
      </p:sp>
    </p:spTree>
    <p:extLst>
      <p:ext uri="{BB962C8B-B14F-4D97-AF65-F5344CB8AC3E}">
        <p14:creationId xmlns:p14="http://schemas.microsoft.com/office/powerpoint/2010/main" val="228674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EE16-2CFA-5E44-B8F1-9F4CDB98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17CA6-5253-6F4C-B363-9D86CE71F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z-Cyrl-UZ" dirty="0"/>
              <a:t>We </a:t>
            </a:r>
            <a:r>
              <a:rPr lang="uz-Cyrl-UZ" b="1" dirty="0"/>
              <a:t>engage</a:t>
            </a:r>
            <a:r>
              <a:rPr lang="uz-Cyrl-UZ" dirty="0"/>
              <a:t> through a community organising approach; working directly with farmers to recruit other farmers. </a:t>
            </a:r>
            <a:endParaRPr lang="en-AU" dirty="0"/>
          </a:p>
          <a:p>
            <a:r>
              <a:rPr lang="uz-Cyrl-UZ" dirty="0"/>
              <a:t>We </a:t>
            </a:r>
            <a:r>
              <a:rPr lang="uz-Cyrl-UZ" b="1" dirty="0"/>
              <a:t>inform</a:t>
            </a:r>
            <a:r>
              <a:rPr lang="uz-Cyrl-UZ" dirty="0"/>
              <a:t> through our capacity building work; upskilling our farmers in climate science and policy. We are a trusted, non-partisan voice for stakeholders across government and the broader community. We link the best experts in the lab with the best experts in the field.</a:t>
            </a:r>
            <a:endParaRPr lang="en-AU" dirty="0"/>
          </a:p>
          <a:p>
            <a:r>
              <a:rPr lang="uz-Cyrl-UZ" dirty="0"/>
              <a:t>We </a:t>
            </a:r>
            <a:r>
              <a:rPr lang="uz-Cyrl-UZ" b="1" dirty="0"/>
              <a:t>mobilise</a:t>
            </a:r>
            <a:r>
              <a:rPr lang="uz-Cyrl-UZ" dirty="0"/>
              <a:t> by inspiring famers to achieve and advocate climate action behind and beyond the farm gate.</a:t>
            </a: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6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DF69-6F41-794F-9297-FA902358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&amp; western </a:t>
            </a:r>
            <a:r>
              <a:rPr lang="en-US" dirty="0" err="1"/>
              <a:t>australia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811F4-BFC1-FC49-BACD-1DF1FB33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increase 1.1 – 5.1 degrees by 2100 (emissions scenario dependent) </a:t>
            </a:r>
          </a:p>
          <a:p>
            <a:r>
              <a:rPr lang="en-US" dirty="0"/>
              <a:t>Rainfall decline – 6% by 2030 (impacting growing season rainfall and resulting in rainfall zones shifting south) </a:t>
            </a:r>
          </a:p>
          <a:p>
            <a:r>
              <a:rPr lang="en-US" dirty="0"/>
              <a:t>Sub-tropical ridge shifting south: cold fronts tracking lower </a:t>
            </a:r>
          </a:p>
          <a:p>
            <a:r>
              <a:rPr lang="en-US" dirty="0"/>
              <a:t>Anecdotal evidence indicating increased late season frost risk (the Frost Paradox)</a:t>
            </a:r>
          </a:p>
          <a:p>
            <a:r>
              <a:rPr lang="en-US" dirty="0"/>
              <a:t>WA as the canary in the climate coal mine – significant biodiversity and resilience decline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3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C94F-0841-8448-B37E-769C6953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2C9C20-A53A-FF46-B22D-F3A8A22F0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145" y="2016125"/>
            <a:ext cx="4943985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4876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791</TotalTime>
  <Words>574</Words>
  <Application>Microsoft Macintosh PowerPoint</Application>
  <PresentationFormat>Widescreen</PresentationFormat>
  <Paragraphs>65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Gill Sans MT</vt:lpstr>
      <vt:lpstr>Gallery</vt:lpstr>
      <vt:lpstr>Farmers for Climate Action</vt:lpstr>
      <vt:lpstr>PowerPoint Presentation</vt:lpstr>
      <vt:lpstr>My story</vt:lpstr>
      <vt:lpstr>Our vision:  farming forever</vt:lpstr>
      <vt:lpstr>We are committed to</vt:lpstr>
      <vt:lpstr>Our Objectives:</vt:lpstr>
      <vt:lpstr>How do we work?</vt:lpstr>
      <vt:lpstr>Climate change &amp; western australia</vt:lpstr>
      <vt:lpstr>PowerPoint Presentation</vt:lpstr>
      <vt:lpstr>Impacts </vt:lpstr>
      <vt:lpstr>Shifting rainfall zones</vt:lpstr>
      <vt:lpstr>Impact on wheat yields</vt:lpstr>
      <vt:lpstr>Are we heading in the right direction? </vt:lpstr>
      <vt:lpstr>PowerPoint Presentation</vt:lpstr>
      <vt:lpstr>Our farmers</vt:lpstr>
      <vt:lpstr>Climate Smart Agriculture</vt:lpstr>
      <vt:lpstr>PowerPoint Presentation</vt:lpstr>
      <vt:lpstr>National strategy on climate change and agriculture </vt:lpstr>
      <vt:lpstr>National strategy on climate change and agriculture cont.</vt:lpstr>
      <vt:lpstr>Clean energy transition </vt:lpstr>
      <vt:lpstr>PowerPoint Presentation</vt:lpstr>
      <vt:lpstr>PowerPoint Presentation</vt:lpstr>
      <vt:lpstr>Rural Australia  champions for climate action</vt:lpstr>
      <vt:lpstr>PowerPoint Presentation</vt:lpstr>
      <vt:lpstr>What can you do?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</cp:revision>
  <dcterms:created xsi:type="dcterms:W3CDTF">2018-08-20T04:38:34Z</dcterms:created>
  <dcterms:modified xsi:type="dcterms:W3CDTF">2018-09-21T21:18:30Z</dcterms:modified>
</cp:coreProperties>
</file>